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ubik"/>
      <p:regular r:id="rId23"/>
      <p:bold r:id="rId24"/>
      <p:italic r:id="rId25"/>
      <p:boldItalic r:id="rId26"/>
    </p:embeddedFont>
    <p:embeddedFont>
      <p:font typeface="Rubik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ubik-bold.fntdata"/><Relationship Id="rId23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ubik-boldItalic.fntdata"/><Relationship Id="rId25" Type="http://schemas.openxmlformats.org/officeDocument/2006/relationships/font" Target="fonts/Rubik-italic.fntdata"/><Relationship Id="rId28" Type="http://schemas.openxmlformats.org/officeDocument/2006/relationships/font" Target="fonts/RubikSemiBold-bold.fntdata"/><Relationship Id="rId27" Type="http://schemas.openxmlformats.org/officeDocument/2006/relationships/font" Target="fonts/Rubik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ubik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ubik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4cafb67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4cafb6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27f07653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27f07653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27f0765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27f0765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3842ae8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3842ae8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2f97afb56_1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2f97afb56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27f07653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27f07653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27f07653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27f07653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3745f62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3745f62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27f0765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27f0765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27f0765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27f0765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2f97afb56_1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2f97afb56_1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2f97afb56_1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2f97afb56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18800" y="1159014"/>
            <a:ext cx="4304100" cy="21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18800" y="3410528"/>
            <a:ext cx="4304100" cy="517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475250" y="629250"/>
            <a:ext cx="2890800" cy="385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62941" r="0" t="0"/>
          <a:stretch/>
        </p:blipFill>
        <p:spPr>
          <a:xfrm>
            <a:off x="8016800" y="0"/>
            <a:ext cx="1127199" cy="1591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0"/>
            <a:ext cx="68577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66025"/>
            <a:ext cx="68577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047800" y="4875725"/>
            <a:ext cx="40962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1571052" y="1416675"/>
            <a:ext cx="7962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3" type="title"/>
          </p:nvPr>
        </p:nvSpPr>
        <p:spPr>
          <a:xfrm>
            <a:off x="1571052" y="3078702"/>
            <a:ext cx="7962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4173960" y="1416675"/>
            <a:ext cx="7959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173960" y="3078703"/>
            <a:ext cx="7959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>
            <a:off x="6776569" y="1416675"/>
            <a:ext cx="7962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7" type="title"/>
          </p:nvPr>
        </p:nvSpPr>
        <p:spPr>
          <a:xfrm>
            <a:off x="6776569" y="3078702"/>
            <a:ext cx="796200" cy="511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720000" y="2086619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3322725" y="2086619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5925450" y="2086619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3" type="subTitle"/>
          </p:nvPr>
        </p:nvSpPr>
        <p:spPr>
          <a:xfrm>
            <a:off x="720000" y="3740525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4" type="subTitle"/>
          </p:nvPr>
        </p:nvSpPr>
        <p:spPr>
          <a:xfrm>
            <a:off x="3322725" y="3740525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5" type="subTitle"/>
          </p:nvPr>
        </p:nvSpPr>
        <p:spPr>
          <a:xfrm>
            <a:off x="5925450" y="3740525"/>
            <a:ext cx="2498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1458150" y="3046175"/>
            <a:ext cx="62277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458150" y="1403463"/>
            <a:ext cx="6227700" cy="14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3020325" y="4932475"/>
            <a:ext cx="6123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0" y="0"/>
            <a:ext cx="5632500" cy="8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flipH="1" rot="10800000">
            <a:off x="3020325" y="5041500"/>
            <a:ext cx="61236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>
            <a:off x="8198725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5054600" y="2156900"/>
            <a:ext cx="3374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5054600" y="1284900"/>
            <a:ext cx="3374100" cy="6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5"/>
          <p:cNvSpPr/>
          <p:nvPr>
            <p:ph idx="2" type="pic"/>
          </p:nvPr>
        </p:nvSpPr>
        <p:spPr>
          <a:xfrm>
            <a:off x="227425" y="629325"/>
            <a:ext cx="2638500" cy="388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5"/>
          <p:cNvSpPr/>
          <p:nvPr>
            <p:ph idx="3" type="pic"/>
          </p:nvPr>
        </p:nvSpPr>
        <p:spPr>
          <a:xfrm>
            <a:off x="3005400" y="3240925"/>
            <a:ext cx="5454000" cy="12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5"/>
          <p:cNvSpPr/>
          <p:nvPr>
            <p:ph idx="4" type="pic"/>
          </p:nvPr>
        </p:nvSpPr>
        <p:spPr>
          <a:xfrm>
            <a:off x="3005400" y="629325"/>
            <a:ext cx="1788600" cy="247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714975" y="1650550"/>
            <a:ext cx="2271300" cy="682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714975" y="2442950"/>
            <a:ext cx="22713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3436350" y="2442950"/>
            <a:ext cx="22713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6157725" y="2442950"/>
            <a:ext cx="22713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5" type="subTitle"/>
          </p:nvPr>
        </p:nvSpPr>
        <p:spPr>
          <a:xfrm>
            <a:off x="3436350" y="1650550"/>
            <a:ext cx="2271300" cy="682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6" type="subTitle"/>
          </p:nvPr>
        </p:nvSpPr>
        <p:spPr>
          <a:xfrm>
            <a:off x="6157725" y="1650550"/>
            <a:ext cx="2271300" cy="682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0" l="0" r="8917" t="84938"/>
          <a:stretch/>
        </p:blipFill>
        <p:spPr>
          <a:xfrm flipH="1">
            <a:off x="-1" y="4522550"/>
            <a:ext cx="9144001" cy="6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8198725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720000" y="3811525"/>
            <a:ext cx="2415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3370724" y="3811525"/>
            <a:ext cx="2415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3" type="subTitle"/>
          </p:nvPr>
        </p:nvSpPr>
        <p:spPr>
          <a:xfrm>
            <a:off x="6021448" y="3811525"/>
            <a:ext cx="2415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4" type="subTitle"/>
          </p:nvPr>
        </p:nvSpPr>
        <p:spPr>
          <a:xfrm>
            <a:off x="720000" y="2968792"/>
            <a:ext cx="24159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5" type="subTitle"/>
          </p:nvPr>
        </p:nvSpPr>
        <p:spPr>
          <a:xfrm>
            <a:off x="3370724" y="2968792"/>
            <a:ext cx="24159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6" type="subTitle"/>
          </p:nvPr>
        </p:nvSpPr>
        <p:spPr>
          <a:xfrm>
            <a:off x="6021448" y="2968792"/>
            <a:ext cx="24159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 flipH="1">
            <a:off x="484939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8917" t="84938"/>
          <a:stretch/>
        </p:blipFill>
        <p:spPr>
          <a:xfrm>
            <a:off x="-1" y="4522550"/>
            <a:ext cx="9144001" cy="6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44669" y="1133550"/>
            <a:ext cx="34215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subTitle"/>
          </p:nvPr>
        </p:nvSpPr>
        <p:spPr>
          <a:xfrm>
            <a:off x="744656" y="1776600"/>
            <a:ext cx="3421500" cy="95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977831" y="1776600"/>
            <a:ext cx="3421500" cy="95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subTitle"/>
          </p:nvPr>
        </p:nvSpPr>
        <p:spPr>
          <a:xfrm>
            <a:off x="744656" y="3580700"/>
            <a:ext cx="3421500" cy="95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5" type="subTitle"/>
          </p:nvPr>
        </p:nvSpPr>
        <p:spPr>
          <a:xfrm>
            <a:off x="4977831" y="3580700"/>
            <a:ext cx="3421500" cy="95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6" type="subTitle"/>
          </p:nvPr>
        </p:nvSpPr>
        <p:spPr>
          <a:xfrm>
            <a:off x="744669" y="2923488"/>
            <a:ext cx="34215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7" type="subTitle"/>
          </p:nvPr>
        </p:nvSpPr>
        <p:spPr>
          <a:xfrm>
            <a:off x="4977844" y="1133550"/>
            <a:ext cx="34215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4977844" y="2923488"/>
            <a:ext cx="34215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 flipH="1" rot="10800000">
            <a:off x="3020325" y="4932475"/>
            <a:ext cx="6123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flipH="1" rot="10800000">
            <a:off x="3020325" y="5041500"/>
            <a:ext cx="61236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721513" y="1811523"/>
            <a:ext cx="24591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subTitle"/>
          </p:nvPr>
        </p:nvSpPr>
        <p:spPr>
          <a:xfrm>
            <a:off x="3344439" y="1811523"/>
            <a:ext cx="24591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5967364" y="1811523"/>
            <a:ext cx="24540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4" type="subTitle"/>
          </p:nvPr>
        </p:nvSpPr>
        <p:spPr>
          <a:xfrm>
            <a:off x="721513" y="3640425"/>
            <a:ext cx="24591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subTitle"/>
          </p:nvPr>
        </p:nvSpPr>
        <p:spPr>
          <a:xfrm>
            <a:off x="3343250" y="3640425"/>
            <a:ext cx="24591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6" type="subTitle"/>
          </p:nvPr>
        </p:nvSpPr>
        <p:spPr>
          <a:xfrm>
            <a:off x="5967364" y="3640425"/>
            <a:ext cx="2454000" cy="9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7" type="subTitle"/>
          </p:nvPr>
        </p:nvSpPr>
        <p:spPr>
          <a:xfrm>
            <a:off x="721513" y="1145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8" type="subTitle"/>
          </p:nvPr>
        </p:nvSpPr>
        <p:spPr>
          <a:xfrm>
            <a:off x="3343250" y="1145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9" type="subTitle"/>
          </p:nvPr>
        </p:nvSpPr>
        <p:spPr>
          <a:xfrm>
            <a:off x="5967364" y="1145975"/>
            <a:ext cx="2454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13" type="subTitle"/>
          </p:nvPr>
        </p:nvSpPr>
        <p:spPr>
          <a:xfrm>
            <a:off x="721513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14" type="subTitle"/>
          </p:nvPr>
        </p:nvSpPr>
        <p:spPr>
          <a:xfrm>
            <a:off x="334325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5" type="subTitle"/>
          </p:nvPr>
        </p:nvSpPr>
        <p:spPr>
          <a:xfrm>
            <a:off x="5964814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17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2" name="Google Shape;142;p19"/>
          <p:cNvSpPr/>
          <p:nvPr/>
        </p:nvSpPr>
        <p:spPr>
          <a:xfrm flipH="1">
            <a:off x="12" y="249450"/>
            <a:ext cx="3516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 flipH="1">
            <a:off x="175040" y="737925"/>
            <a:ext cx="4603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88549"/>
          <a:stretch/>
        </p:blipFill>
        <p:spPr>
          <a:xfrm rot="-5400000">
            <a:off x="7930013" y="3774488"/>
            <a:ext cx="2178525" cy="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20"/>
          <p:cNvSpPr/>
          <p:nvPr/>
        </p:nvSpPr>
        <p:spPr>
          <a:xfrm>
            <a:off x="5627400" y="249450"/>
            <a:ext cx="3516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2">
            <a:alphaModFix/>
          </a:blip>
          <a:srcRect b="0" l="0" r="0" t="88549"/>
          <a:stretch/>
        </p:blipFill>
        <p:spPr>
          <a:xfrm flipH="1" rot="5400000">
            <a:off x="-964525" y="1945688"/>
            <a:ext cx="2178525" cy="2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8508638" y="737925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15100" y="2199950"/>
            <a:ext cx="36744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007338" y="1138150"/>
            <a:ext cx="1089900" cy="10278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88549" l="940" r="-940" t="0"/>
          <a:stretch/>
        </p:blipFill>
        <p:spPr>
          <a:xfrm>
            <a:off x="5124725" y="1"/>
            <a:ext cx="4092001" cy="4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 flipH="1" rot="10800000">
            <a:off x="4468800" y="4932475"/>
            <a:ext cx="46752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484925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 flipH="1" rot="10800000">
            <a:off x="4468800" y="5041500"/>
            <a:ext cx="46752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294400" y="644400"/>
            <a:ext cx="2890800" cy="385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88549"/>
          <a:stretch/>
        </p:blipFill>
        <p:spPr>
          <a:xfrm flipH="1" rot="5400000">
            <a:off x="-964525" y="3698288"/>
            <a:ext cx="2178525" cy="2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140238" y="411350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 flipH="1" rot="10800000">
            <a:off x="3020325" y="4932475"/>
            <a:ext cx="6123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flipH="1" rot="10800000">
            <a:off x="3020325" y="5041500"/>
            <a:ext cx="61236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878975" y="-639800"/>
            <a:ext cx="2882450" cy="28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hasCustomPrompt="1" type="title"/>
          </p:nvPr>
        </p:nvSpPr>
        <p:spPr>
          <a:xfrm>
            <a:off x="3244000" y="585125"/>
            <a:ext cx="5184900" cy="6801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3244000" y="1341301"/>
            <a:ext cx="5184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hasCustomPrompt="1" idx="2" type="title"/>
          </p:nvPr>
        </p:nvSpPr>
        <p:spPr>
          <a:xfrm>
            <a:off x="3244000" y="1988075"/>
            <a:ext cx="5184900" cy="6801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2"/>
          <p:cNvSpPr txBox="1"/>
          <p:nvPr>
            <p:ph idx="3" type="subTitle"/>
          </p:nvPr>
        </p:nvSpPr>
        <p:spPr>
          <a:xfrm>
            <a:off x="3244000" y="2751050"/>
            <a:ext cx="5184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hasCustomPrompt="1" idx="4" type="title"/>
          </p:nvPr>
        </p:nvSpPr>
        <p:spPr>
          <a:xfrm>
            <a:off x="3244000" y="3391026"/>
            <a:ext cx="5184900" cy="680100"/>
          </a:xfrm>
          <a:prstGeom prst="rect">
            <a:avLst/>
          </a:prstGeom>
          <a:gradFill>
            <a:gsLst>
              <a:gs pos="0">
                <a:schemeClr val="lt2"/>
              </a:gs>
              <a:gs pos="28000">
                <a:schemeClr val="dk2"/>
              </a:gs>
              <a:gs pos="63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3244000" y="4160800"/>
            <a:ext cx="5184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2"/>
          <p:cNvSpPr/>
          <p:nvPr>
            <p:ph idx="6" type="pic"/>
          </p:nvPr>
        </p:nvSpPr>
        <p:spPr>
          <a:xfrm>
            <a:off x="373025" y="585125"/>
            <a:ext cx="2638500" cy="388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5" name="Google Shape;165;p22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>
            <a:off x="8198738" y="4396475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ctrTitle"/>
          </p:nvPr>
        </p:nvSpPr>
        <p:spPr>
          <a:xfrm>
            <a:off x="960625" y="535000"/>
            <a:ext cx="40554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9pPr>
          </a:lstStyle>
          <a:p/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960625" y="1659600"/>
            <a:ext cx="4055400" cy="1056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3"/>
          <p:cNvSpPr txBox="1"/>
          <p:nvPr/>
        </p:nvSpPr>
        <p:spPr>
          <a:xfrm>
            <a:off x="960775" y="4200250"/>
            <a:ext cx="4055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900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and includes icons by </a:t>
            </a:r>
            <a:r>
              <a:rPr lang="en" sz="900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900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 u="sng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23"/>
          <p:cNvSpPr/>
          <p:nvPr>
            <p:ph idx="2" type="pic"/>
          </p:nvPr>
        </p:nvSpPr>
        <p:spPr>
          <a:xfrm>
            <a:off x="5790400" y="535000"/>
            <a:ext cx="2638500" cy="388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3"/>
          <p:cNvSpPr/>
          <p:nvPr/>
        </p:nvSpPr>
        <p:spPr>
          <a:xfrm>
            <a:off x="0" y="0"/>
            <a:ext cx="84498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0" y="166025"/>
            <a:ext cx="84498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586563" y="4333400"/>
            <a:ext cx="4603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139200" y="535000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>
            <a:off x="8198725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 flipH="1" rot="10800000">
            <a:off x="3020325" y="4932475"/>
            <a:ext cx="6123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flipH="1" rot="10800000">
            <a:off x="3020325" y="5041500"/>
            <a:ext cx="61236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2">
            <a:alphaModFix/>
          </a:blip>
          <a:srcRect b="0" l="0" r="56215" t="0"/>
          <a:stretch/>
        </p:blipFill>
        <p:spPr>
          <a:xfrm>
            <a:off x="484938" y="4333400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 flipH="1">
            <a:off x="12" y="249450"/>
            <a:ext cx="3516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88549"/>
          <a:stretch/>
        </p:blipFill>
        <p:spPr>
          <a:xfrm rot="-5400000">
            <a:off x="7930013" y="3774488"/>
            <a:ext cx="2178525" cy="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✦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8917" t="84938"/>
          <a:stretch/>
        </p:blipFill>
        <p:spPr>
          <a:xfrm flipH="1">
            <a:off x="-1" y="4522550"/>
            <a:ext cx="9144001" cy="6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8198725" y="259900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20018" y="1341250"/>
            <a:ext cx="3541500" cy="4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882465" y="2875675"/>
            <a:ext cx="3541500" cy="4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720025" y="1906350"/>
            <a:ext cx="35415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882475" y="3449000"/>
            <a:ext cx="35415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5632500" cy="8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5047800" y="4875725"/>
            <a:ext cx="40962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0" y="0"/>
            <a:ext cx="84498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166025"/>
            <a:ext cx="84498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0000" y="1253350"/>
            <a:ext cx="77088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✦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✦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✦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✦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402450" y="3709250"/>
            <a:ext cx="8343900" cy="110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7"/>
          <p:cNvSpPr/>
          <p:nvPr/>
        </p:nvSpPr>
        <p:spPr>
          <a:xfrm>
            <a:off x="5627400" y="249450"/>
            <a:ext cx="3516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0" l="0" r="0" t="88549"/>
          <a:stretch/>
        </p:blipFill>
        <p:spPr>
          <a:xfrm flipH="1" rot="5400000">
            <a:off x="-964525" y="1945688"/>
            <a:ext cx="2178525" cy="2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8508638" y="737925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353200" y="1371600"/>
            <a:ext cx="507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" name="Google Shape;50;p8"/>
          <p:cNvSpPr/>
          <p:nvPr>
            <p:ph idx="2" type="pic"/>
          </p:nvPr>
        </p:nvSpPr>
        <p:spPr>
          <a:xfrm>
            <a:off x="475250" y="629250"/>
            <a:ext cx="2890800" cy="385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88549" l="940" r="-940" t="0"/>
          <a:stretch/>
        </p:blipFill>
        <p:spPr>
          <a:xfrm flipH="1">
            <a:off x="-76200" y="-5674"/>
            <a:ext cx="4092001" cy="4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 flipH="1" rot="10800000">
            <a:off x="4468800" y="4932475"/>
            <a:ext cx="46752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flipH="1" rot="10800000">
            <a:off x="4468800" y="5041500"/>
            <a:ext cx="46752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56215" t="0"/>
          <a:stretch/>
        </p:blipFill>
        <p:spPr>
          <a:xfrm>
            <a:off x="8535838" y="3796825"/>
            <a:ext cx="460335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3767750" y="1293088"/>
            <a:ext cx="46611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767800" y="3262713"/>
            <a:ext cx="4661100" cy="58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9"/>
          <p:cNvSpPr/>
          <p:nvPr>
            <p:ph idx="2" type="pic"/>
          </p:nvPr>
        </p:nvSpPr>
        <p:spPr>
          <a:xfrm>
            <a:off x="475250" y="629250"/>
            <a:ext cx="2890800" cy="385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9"/>
          <p:cNvSpPr/>
          <p:nvPr/>
        </p:nvSpPr>
        <p:spPr>
          <a:xfrm flipH="1" rot="10800000">
            <a:off x="3020325" y="4932475"/>
            <a:ext cx="6123600" cy="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 flipH="1" rot="10800000">
            <a:off x="3020325" y="5041500"/>
            <a:ext cx="6123600" cy="10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8917" t="84938"/>
          <a:stretch/>
        </p:blipFill>
        <p:spPr>
          <a:xfrm flipH="1" rot="10800000">
            <a:off x="-1" y="0"/>
            <a:ext cx="9144001" cy="6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1" sz="3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✦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✦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✦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✦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○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■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●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○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ubik"/>
              <a:buChar char="■"/>
              <a:defRPr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83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45811" t="0"/>
          <a:stretch/>
        </p:blipFill>
        <p:spPr>
          <a:xfrm>
            <a:off x="2311400" y="3509809"/>
            <a:ext cx="1510502" cy="156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0044" r="15358" t="0"/>
          <a:stretch/>
        </p:blipFill>
        <p:spPr>
          <a:xfrm>
            <a:off x="253316" y="365200"/>
            <a:ext cx="3100186" cy="4133898"/>
          </a:xfrm>
          <a:prstGeom prst="rect">
            <a:avLst/>
          </a:prstGeom>
        </p:spPr>
      </p:pic>
      <p:sp>
        <p:nvSpPr>
          <p:cNvPr id="189" name="Google Shape;189;p26"/>
          <p:cNvSpPr txBox="1"/>
          <p:nvPr>
            <p:ph type="ctrTitle"/>
          </p:nvPr>
        </p:nvSpPr>
        <p:spPr>
          <a:xfrm>
            <a:off x="3918800" y="1209750"/>
            <a:ext cx="4304100" cy="15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RAZVOJ WEB APLIKACIJE ZA NARUČIVANJE HRANE</a:t>
            </a:r>
            <a:endParaRPr sz="2600"/>
          </a:p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3918800" y="3981903"/>
            <a:ext cx="43041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STUDENT: Adis Hodžić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222888" y="3799550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3918800" y="3378366"/>
            <a:ext cx="43041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MENTOR: van. Prof. dr. Nevzudin Buzađija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5775" y="365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1375" y="365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3918800" y="1032225"/>
            <a:ext cx="3671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 I P L O M S K I       R A D 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918800" y="2636988"/>
            <a:ext cx="3794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NAPREDNE TEHNIKE PROGRAMIRANJA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939" y="789125"/>
            <a:ext cx="4612661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2872825" y="900475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86" name="Google Shape;286;p35"/>
          <p:cNvCxnSpPr/>
          <p:nvPr/>
        </p:nvCxnSpPr>
        <p:spPr>
          <a:xfrm flipH="1" rot="10800000">
            <a:off x="2872825" y="940825"/>
            <a:ext cx="2910600" cy="28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5"/>
          <p:cNvSpPr txBox="1"/>
          <p:nvPr/>
        </p:nvSpPr>
        <p:spPr>
          <a:xfrm>
            <a:off x="5283325" y="90047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3680350" y="13056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923225" y="13056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5359525" y="13056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5135575" y="17511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2872825" y="42234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3377425" y="346097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317475" y="204422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435725" y="3460975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3317475" y="1674925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965125" y="3169650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5283325" y="3169650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088075" y="2506600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6338875" y="4340050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6338875" y="2387100"/>
            <a:ext cx="5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0..*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5184925" y="3460975"/>
            <a:ext cx="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0219" r="22899" t="0"/>
          <a:stretch/>
        </p:blipFill>
        <p:spPr>
          <a:xfrm>
            <a:off x="4439300" y="644400"/>
            <a:ext cx="3867950" cy="3854699"/>
          </a:xfrm>
          <a:prstGeom prst="rect">
            <a:avLst/>
          </a:prstGeom>
        </p:spPr>
      </p:pic>
      <p:sp>
        <p:nvSpPr>
          <p:cNvPr id="308" name="Google Shape;308;p36"/>
          <p:cNvSpPr txBox="1"/>
          <p:nvPr>
            <p:ph type="title"/>
          </p:nvPr>
        </p:nvSpPr>
        <p:spPr>
          <a:xfrm>
            <a:off x="188225" y="1413275"/>
            <a:ext cx="4767000" cy="14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KREIRANJE  APLIKACIJE</a:t>
            </a:r>
            <a:endParaRPr/>
          </a:p>
        </p:txBody>
      </p:sp>
      <p:sp>
        <p:nvSpPr>
          <p:cNvPr id="309" name="Google Shape;309;p36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875" y="2745975"/>
            <a:ext cx="2493700" cy="12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-965775" y="2643025"/>
            <a:ext cx="4767000" cy="14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TESTIRANJE APLIKACIJE</a:t>
            </a:r>
            <a:endParaRPr/>
          </a:p>
        </p:txBody>
      </p:sp>
      <p:sp>
        <p:nvSpPr>
          <p:cNvPr id="318" name="Google Shape;318;p37"/>
          <p:cNvSpPr txBox="1"/>
          <p:nvPr>
            <p:ph idx="2" type="title"/>
          </p:nvPr>
        </p:nvSpPr>
        <p:spPr>
          <a:xfrm>
            <a:off x="872763" y="161522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4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>
            <p:ph idx="4294967295" type="subTitle"/>
          </p:nvPr>
        </p:nvSpPr>
        <p:spPr>
          <a:xfrm>
            <a:off x="2722538" y="395650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 SemiBold"/>
                <a:ea typeface="Rubik SemiBold"/>
                <a:cs typeface="Rubik SemiBold"/>
                <a:sym typeface="Rubik SemiBold"/>
              </a:rPr>
              <a:t>TESTIRANJE FUNKCIONALNOSTI</a:t>
            </a:r>
            <a:endParaRPr sz="8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22" name="Google Shape;322;p37"/>
          <p:cNvSpPr txBox="1"/>
          <p:nvPr>
            <p:ph idx="4294967295" type="subTitle"/>
          </p:nvPr>
        </p:nvSpPr>
        <p:spPr>
          <a:xfrm>
            <a:off x="2722538" y="125050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DJELIMIČNO</a:t>
            </a:r>
            <a:endParaRPr b="1" sz="1700"/>
          </a:p>
        </p:txBody>
      </p:sp>
      <p:sp>
        <p:nvSpPr>
          <p:cNvPr id="323" name="Google Shape;323;p37"/>
          <p:cNvSpPr txBox="1"/>
          <p:nvPr>
            <p:ph idx="4294967295" type="subTitle"/>
          </p:nvPr>
        </p:nvSpPr>
        <p:spPr>
          <a:xfrm>
            <a:off x="2722538" y="667448"/>
            <a:ext cx="24591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Testiranje svih ograničenja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675" y="1055073"/>
            <a:ext cx="1808851" cy="18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1526" y="1249348"/>
            <a:ext cx="1808851" cy="18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>
            <p:ph idx="4294967295" type="subTitle"/>
          </p:nvPr>
        </p:nvSpPr>
        <p:spPr>
          <a:xfrm>
            <a:off x="5616388" y="712050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 SemiBold"/>
                <a:ea typeface="Rubik SemiBold"/>
                <a:cs typeface="Rubik SemiBold"/>
                <a:sym typeface="Rubik SemiBold"/>
              </a:rPr>
              <a:t>TESTIRANJE SVAKOG SEGMENTA</a:t>
            </a:r>
            <a:endParaRPr sz="8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27" name="Google Shape;327;p37"/>
          <p:cNvSpPr txBox="1"/>
          <p:nvPr>
            <p:ph idx="4294967295" type="subTitle"/>
          </p:nvPr>
        </p:nvSpPr>
        <p:spPr>
          <a:xfrm>
            <a:off x="5616388" y="395650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INTEGRALNO</a:t>
            </a:r>
            <a:endParaRPr b="1" sz="1700"/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5577" y="3058198"/>
            <a:ext cx="1808850" cy="18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>
            <p:ph idx="4294967295" type="subTitle"/>
          </p:nvPr>
        </p:nvSpPr>
        <p:spPr>
          <a:xfrm>
            <a:off x="5616389" y="932948"/>
            <a:ext cx="24591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Konstantne trenutne ispravke koda</a:t>
            </a:r>
            <a:endParaRPr/>
          </a:p>
        </p:txBody>
      </p:sp>
      <p:sp>
        <p:nvSpPr>
          <p:cNvPr id="330" name="Google Shape;330;p37"/>
          <p:cNvSpPr txBox="1"/>
          <p:nvPr>
            <p:ph idx="4294967295" type="subTitle"/>
          </p:nvPr>
        </p:nvSpPr>
        <p:spPr>
          <a:xfrm>
            <a:off x="2856901" y="3256650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ZAVRŠNO</a:t>
            </a:r>
            <a:endParaRPr b="1" sz="1700"/>
          </a:p>
        </p:txBody>
      </p:sp>
      <p:sp>
        <p:nvSpPr>
          <p:cNvPr id="331" name="Google Shape;331;p37"/>
          <p:cNvSpPr txBox="1"/>
          <p:nvPr>
            <p:ph idx="4294967295" type="subTitle"/>
          </p:nvPr>
        </p:nvSpPr>
        <p:spPr>
          <a:xfrm>
            <a:off x="2912838" y="3564325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 SemiBold"/>
                <a:ea typeface="Rubik SemiBold"/>
                <a:cs typeface="Rubik SemiBold"/>
                <a:sym typeface="Rubik SemiBold"/>
              </a:rPr>
              <a:t>TESTIRANJE CIJELOG SISTEMA</a:t>
            </a:r>
            <a:endParaRPr sz="8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332" name="Google Shape;332;p37"/>
          <p:cNvSpPr txBox="1"/>
          <p:nvPr>
            <p:ph idx="4294967295" type="subTitle"/>
          </p:nvPr>
        </p:nvSpPr>
        <p:spPr>
          <a:xfrm>
            <a:off x="2915389" y="3918623"/>
            <a:ext cx="24540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Završne ispravke u kodu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ODRŽIVOST APLIKACIJE</a:t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1531125" y="1514100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3495025" y="1514100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5458925" y="1514100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7422825" y="1514100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 flipH="1">
            <a:off x="713175" y="1795201"/>
            <a:ext cx="181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VALIDACIJA KORISNIKA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 flipH="1">
            <a:off x="2677075" y="1795201"/>
            <a:ext cx="181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TWO-FACTOR AUTHENTICATION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 flipH="1">
            <a:off x="4640975" y="1795201"/>
            <a:ext cx="181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FUNKCIONALNOST UREĐIVANJA I BRISANJA PROIZVODA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 flipH="1">
            <a:off x="6604875" y="1795201"/>
            <a:ext cx="181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FUNKCIONALNOST PLAĆANJA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6" name="Google Shape;346;p38"/>
          <p:cNvCxnSpPr>
            <a:stCxn id="338" idx="3"/>
            <a:endCxn id="339" idx="1"/>
          </p:cNvCxnSpPr>
          <p:nvPr/>
        </p:nvCxnSpPr>
        <p:spPr>
          <a:xfrm>
            <a:off x="1707525" y="1602300"/>
            <a:ext cx="178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8"/>
          <p:cNvCxnSpPr>
            <a:stCxn id="339" idx="3"/>
            <a:endCxn id="340" idx="1"/>
          </p:cNvCxnSpPr>
          <p:nvPr/>
        </p:nvCxnSpPr>
        <p:spPr>
          <a:xfrm>
            <a:off x="3671425" y="1602300"/>
            <a:ext cx="178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8"/>
          <p:cNvCxnSpPr>
            <a:stCxn id="340" idx="3"/>
            <a:endCxn id="341" idx="1"/>
          </p:cNvCxnSpPr>
          <p:nvPr/>
        </p:nvCxnSpPr>
        <p:spPr>
          <a:xfrm>
            <a:off x="5635325" y="1602300"/>
            <a:ext cx="178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8"/>
          <p:cNvSpPr/>
          <p:nvPr/>
        </p:nvSpPr>
        <p:spPr>
          <a:xfrm>
            <a:off x="3806131" y="3348550"/>
            <a:ext cx="1176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5113255" y="3348550"/>
            <a:ext cx="1176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 flipH="1">
            <a:off x="3261646" y="3629650"/>
            <a:ext cx="120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ADEKVATAN</a:t>
            </a: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HOSTING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 flipH="1">
            <a:off x="4568895" y="3629650"/>
            <a:ext cx="120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NARUČI.BA STARTUP APPLICATION</a:t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3" name="Google Shape;353;p38"/>
          <p:cNvCxnSpPr>
            <a:stCxn id="349" idx="3"/>
            <a:endCxn id="350" idx="1"/>
          </p:cNvCxnSpPr>
          <p:nvPr/>
        </p:nvCxnSpPr>
        <p:spPr>
          <a:xfrm>
            <a:off x="3923731" y="3436750"/>
            <a:ext cx="118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8"/>
          <p:cNvCxnSpPr>
            <a:stCxn id="341" idx="3"/>
            <a:endCxn id="349" idx="1"/>
          </p:cNvCxnSpPr>
          <p:nvPr/>
        </p:nvCxnSpPr>
        <p:spPr>
          <a:xfrm flipH="1">
            <a:off x="3806025" y="1602300"/>
            <a:ext cx="3793200" cy="1834500"/>
          </a:xfrm>
          <a:prstGeom prst="bentConnector5">
            <a:avLst>
              <a:gd fmla="val -23895" name="adj1"/>
              <a:gd fmla="val 73635" name="adj2"/>
              <a:gd fmla="val 113256" name="adj3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8"/>
          <p:cNvSpPr/>
          <p:nvPr/>
        </p:nvSpPr>
        <p:spPr>
          <a:xfrm>
            <a:off x="3772040" y="3356515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5083850" y="3343970"/>
            <a:ext cx="176400" cy="176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50" y="2740289"/>
            <a:ext cx="3650201" cy="1969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8"/>
          <p:cNvCxnSpPr>
            <a:stCxn id="338" idx="1"/>
          </p:cNvCxnSpPr>
          <p:nvPr/>
        </p:nvCxnSpPr>
        <p:spPr>
          <a:xfrm rot="10800000">
            <a:off x="790425" y="1602300"/>
            <a:ext cx="740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9" name="Google Shape;359;p38"/>
          <p:cNvCxnSpPr>
            <a:stCxn id="356" idx="3"/>
          </p:cNvCxnSpPr>
          <p:nvPr/>
        </p:nvCxnSpPr>
        <p:spPr>
          <a:xfrm>
            <a:off x="5260250" y="3432170"/>
            <a:ext cx="1551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 b="0" l="0" r="45811" t="0"/>
          <a:stretch/>
        </p:blipFill>
        <p:spPr>
          <a:xfrm>
            <a:off x="7380550" y="3331925"/>
            <a:ext cx="1694976" cy="17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/>
          <p:nvPr>
            <p:ph idx="4294967295" type="subTitle"/>
          </p:nvPr>
        </p:nvSpPr>
        <p:spPr>
          <a:xfrm>
            <a:off x="960625" y="2311950"/>
            <a:ext cx="4055400" cy="10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 LI IMATE PITANJA</a:t>
            </a:r>
            <a:r>
              <a:rPr b="1" lang="en"/>
              <a:t>?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adis.hodzic2019@size.ba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+387 64 441 8799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www.naruci.ba</a:t>
            </a:r>
            <a:endParaRPr/>
          </a:p>
        </p:txBody>
      </p:sp>
      <p:sp>
        <p:nvSpPr>
          <p:cNvPr id="366" name="Google Shape;366;p39"/>
          <p:cNvSpPr txBox="1"/>
          <p:nvPr>
            <p:ph idx="4294967295" type="ctrTitle"/>
          </p:nvPr>
        </p:nvSpPr>
        <p:spPr>
          <a:xfrm>
            <a:off x="960625" y="535000"/>
            <a:ext cx="40554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HVALA NA PAŽNJI</a:t>
            </a:r>
            <a:endParaRPr sz="6000"/>
          </a:p>
        </p:txBody>
      </p:sp>
      <p:pic>
        <p:nvPicPr>
          <p:cNvPr id="367" name="Google Shape;367;p3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3228" r="13236" t="0"/>
          <a:stretch/>
        </p:blipFill>
        <p:spPr>
          <a:xfrm>
            <a:off x="5205425" y="535000"/>
            <a:ext cx="3809224" cy="38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/>
          <p:nvPr/>
        </p:nvSpPr>
        <p:spPr>
          <a:xfrm>
            <a:off x="2663125" y="3640113"/>
            <a:ext cx="650400" cy="650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3634675" y="3640113"/>
            <a:ext cx="650400" cy="650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1691575" y="3640113"/>
            <a:ext cx="650400" cy="650400"/>
          </a:xfrm>
          <a:prstGeom prst="rect">
            <a:avLst/>
          </a:prstGeom>
          <a:gradFill>
            <a:gsLst>
              <a:gs pos="0">
                <a:schemeClr val="lt2"/>
              </a:gs>
              <a:gs pos="38000">
                <a:schemeClr val="dk2"/>
              </a:gs>
              <a:gs pos="66000">
                <a:schemeClr val="accen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9"/>
          <p:cNvGrpSpPr/>
          <p:nvPr/>
        </p:nvGrpSpPr>
        <p:grpSpPr>
          <a:xfrm>
            <a:off x="2774767" y="3755503"/>
            <a:ext cx="427116" cy="419619"/>
            <a:chOff x="5557286" y="3817357"/>
            <a:chExt cx="362947" cy="356576"/>
          </a:xfrm>
        </p:grpSpPr>
        <p:grpSp>
          <p:nvGrpSpPr>
            <p:cNvPr id="372" name="Google Shape;372;p39"/>
            <p:cNvGrpSpPr/>
            <p:nvPr/>
          </p:nvGrpSpPr>
          <p:grpSpPr>
            <a:xfrm>
              <a:off x="5557286" y="3817357"/>
              <a:ext cx="362947" cy="356576"/>
              <a:chOff x="5557286" y="3817357"/>
              <a:chExt cx="362947" cy="356576"/>
            </a:xfrm>
          </p:grpSpPr>
          <p:sp>
            <p:nvSpPr>
              <p:cNvPr id="373" name="Google Shape;373;p39"/>
              <p:cNvSpPr/>
              <p:nvPr/>
            </p:nvSpPr>
            <p:spPr>
              <a:xfrm>
                <a:off x="5557286" y="3817357"/>
                <a:ext cx="356891" cy="356498"/>
              </a:xfrm>
              <a:custGeom>
                <a:rect b="b" l="l" r="r" t="t"/>
                <a:pathLst>
                  <a:path extrusionOk="0" h="13599" w="13614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68" y="13598"/>
                      <a:pt x="13613" y="10552"/>
                      <a:pt x="13613" y="6799"/>
                    </a:cubicBezTo>
                    <a:cubicBezTo>
                      <a:pt x="13613" y="3046"/>
                      <a:pt x="10568" y="0"/>
                      <a:pt x="6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5712453" y="3817357"/>
                <a:ext cx="207780" cy="356576"/>
              </a:xfrm>
              <a:custGeom>
                <a:rect b="b" l="l" r="r" t="t"/>
                <a:pathLst>
                  <a:path extrusionOk="0" h="13602" w="7926">
                    <a:moveTo>
                      <a:pt x="895" y="0"/>
                    </a:moveTo>
                    <a:cubicBezTo>
                      <a:pt x="592" y="0"/>
                      <a:pt x="289" y="15"/>
                      <a:pt x="0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0" y="13541"/>
                    </a:cubicBezTo>
                    <a:cubicBezTo>
                      <a:pt x="306" y="13581"/>
                      <a:pt x="609" y="13601"/>
                      <a:pt x="909" y="13601"/>
                    </a:cubicBezTo>
                    <a:cubicBezTo>
                      <a:pt x="4430" y="13601"/>
                      <a:pt x="7441" y="10865"/>
                      <a:pt x="7680" y="7247"/>
                    </a:cubicBezTo>
                    <a:cubicBezTo>
                      <a:pt x="7925" y="3320"/>
                      <a:pt x="4822" y="0"/>
                      <a:pt x="8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5696567" y="3944343"/>
                <a:ext cx="98411" cy="102527"/>
              </a:xfrm>
              <a:custGeom>
                <a:rect b="b" l="l" r="r" t="t"/>
                <a:pathLst>
                  <a:path extrusionOk="0" h="3911" w="3754">
                    <a:moveTo>
                      <a:pt x="129" y="0"/>
                    </a:moveTo>
                    <a:cubicBezTo>
                      <a:pt x="58" y="0"/>
                      <a:pt x="0" y="60"/>
                      <a:pt x="0" y="136"/>
                    </a:cubicBezTo>
                    <a:lnTo>
                      <a:pt x="0" y="3774"/>
                    </a:lnTo>
                    <a:cubicBezTo>
                      <a:pt x="0" y="3850"/>
                      <a:pt x="58" y="3910"/>
                      <a:pt x="123" y="3910"/>
                    </a:cubicBezTo>
                    <a:cubicBezTo>
                      <a:pt x="144" y="3910"/>
                      <a:pt x="166" y="3904"/>
                      <a:pt x="188" y="3890"/>
                    </a:cubicBezTo>
                    <a:lnTo>
                      <a:pt x="3667" y="2071"/>
                    </a:lnTo>
                    <a:cubicBezTo>
                      <a:pt x="3753" y="2027"/>
                      <a:pt x="3753" y="1883"/>
                      <a:pt x="3667" y="1840"/>
                    </a:cubicBezTo>
                    <a:lnTo>
                      <a:pt x="202" y="21"/>
                    </a:lnTo>
                    <a:cubicBezTo>
                      <a:pt x="177" y="7"/>
                      <a:pt x="153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" name="Google Shape;376;p39"/>
            <p:cNvSpPr/>
            <p:nvPr/>
          </p:nvSpPr>
          <p:spPr>
            <a:xfrm>
              <a:off x="5621675" y="3914200"/>
              <a:ext cx="234165" cy="163176"/>
            </a:xfrm>
            <a:custGeom>
              <a:rect b="b" l="l" r="r" t="t"/>
              <a:pathLst>
                <a:path extrusionOk="0" h="8740" w="12544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3742298" y="3750835"/>
            <a:ext cx="435155" cy="428954"/>
            <a:chOff x="1190200" y="238125"/>
            <a:chExt cx="5306767" cy="5212083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rect b="b" l="l" r="r" t="t"/>
                <a:pathLst>
                  <a:path extrusionOk="0" h="208483" w="208483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rect b="b" l="l" r="r" t="t"/>
                <a:pathLst>
                  <a:path extrusionOk="0" h="148841" w="130928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>
              <a:off x="3459822" y="238126"/>
              <a:ext cx="3037144" cy="5212082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9"/>
          <p:cNvGrpSpPr/>
          <p:nvPr/>
        </p:nvGrpSpPr>
        <p:grpSpPr>
          <a:xfrm>
            <a:off x="1803217" y="3755503"/>
            <a:ext cx="427116" cy="419619"/>
            <a:chOff x="4211985" y="3817357"/>
            <a:chExt cx="362947" cy="356576"/>
          </a:xfrm>
        </p:grpSpPr>
        <p:sp>
          <p:nvSpPr>
            <p:cNvPr id="383" name="Google Shape;383;p39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366758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p39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4774175" y="3066250"/>
            <a:ext cx="527100" cy="6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39094" l="-1103" r="-1093" t="-39094"/>
          <a:stretch/>
        </p:blipFill>
        <p:spPr>
          <a:xfrm>
            <a:off x="5268950" y="644400"/>
            <a:ext cx="3575352" cy="3854699"/>
          </a:xfrm>
          <a:prstGeom prst="rect">
            <a:avLst/>
          </a:prstGeom>
        </p:spPr>
      </p:pic>
      <p:sp>
        <p:nvSpPr>
          <p:cNvPr id="202" name="Google Shape;202;p27"/>
          <p:cNvSpPr txBox="1"/>
          <p:nvPr>
            <p:ph type="title"/>
          </p:nvPr>
        </p:nvSpPr>
        <p:spPr>
          <a:xfrm>
            <a:off x="188225" y="963000"/>
            <a:ext cx="4767000" cy="14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UVOD</a:t>
            </a:r>
            <a:endParaRPr/>
          </a:p>
        </p:txBody>
      </p:sp>
      <p:sp>
        <p:nvSpPr>
          <p:cNvPr id="203" name="Google Shape;203;p27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idx="4294967295" type="subTitle"/>
          </p:nvPr>
        </p:nvSpPr>
        <p:spPr>
          <a:xfrm>
            <a:off x="551450" y="1971150"/>
            <a:ext cx="46209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"/>
              <a:t>Web aplikacije su kompjuterski programi ili sistemi koji su dostupni preko web pretraživača korisnika putem interneta.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"/>
              <a:t>Rade na udaljenim serverima i omogućavaju korisnicima pristup raznim funkcionalnostima, podacima i uslugama putem internet pretraživača na njihovim uređajima.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"/>
              <a:t>U današnjem digitalnom dobu, većina ljudi se sve više oslanja na internet kako bi naručili hranu iz svog doma. 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9" l="0" r="0" t="59"/>
          <a:stretch/>
        </p:blipFill>
        <p:spPr>
          <a:xfrm>
            <a:off x="5294400" y="644400"/>
            <a:ext cx="2890801" cy="3854701"/>
          </a:xfrm>
          <a:prstGeom prst="rect">
            <a:avLst/>
          </a:prstGeom>
        </p:spPr>
      </p:pic>
      <p:sp>
        <p:nvSpPr>
          <p:cNvPr id="212" name="Google Shape;212;p28"/>
          <p:cNvSpPr txBox="1"/>
          <p:nvPr>
            <p:ph type="title"/>
          </p:nvPr>
        </p:nvSpPr>
        <p:spPr>
          <a:xfrm>
            <a:off x="188225" y="1477350"/>
            <a:ext cx="4767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POSTOJEĆE APLIKACIJE ZA NARUČIVANJE HRANE</a:t>
            </a:r>
            <a:endParaRPr/>
          </a:p>
        </p:txBody>
      </p:sp>
      <p:sp>
        <p:nvSpPr>
          <p:cNvPr id="213" name="Google Shape;213;p28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806750" y="3236750"/>
            <a:ext cx="4365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Korpa.ba (Bosna i Hercegovina)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Glovo.com (Globalno)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POSTOJEĆE APLIKACIJE ZA NARUČIVANJE HRANE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3" type="subTitle"/>
          </p:nvPr>
        </p:nvSpPr>
        <p:spPr>
          <a:xfrm>
            <a:off x="720000" y="2274550"/>
            <a:ext cx="41625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Ova platforma postala je sinonim za praktičnost, izbor i kvalitetu u Bosni i Hercegovini.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i="1" lang="en" sz="1400"/>
              <a:t>Jednostavno Naručivanje</a:t>
            </a:r>
            <a:endParaRPr i="1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i="1" lang="en" sz="1400"/>
              <a:t>Više od Hrane</a:t>
            </a:r>
            <a:endParaRPr i="1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i="1" lang="en" sz="1400"/>
              <a:t>Kvalitetna Dostava</a:t>
            </a:r>
            <a:endParaRPr sz="14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719993" y="1709450"/>
            <a:ext cx="3541500" cy="4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KORPA.BA</a:t>
            </a:r>
            <a:endParaRPr sz="2000"/>
          </a:p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4882465" y="2647075"/>
            <a:ext cx="3541500" cy="4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GLOVO.COM</a:t>
            </a:r>
            <a:endParaRPr sz="2000"/>
          </a:p>
        </p:txBody>
      </p:sp>
      <p:sp>
        <p:nvSpPr>
          <p:cNvPr id="225" name="Google Shape;225;p29"/>
          <p:cNvSpPr txBox="1"/>
          <p:nvPr>
            <p:ph idx="4" type="subTitle"/>
          </p:nvPr>
        </p:nvSpPr>
        <p:spPr>
          <a:xfrm>
            <a:off x="4598975" y="3205450"/>
            <a:ext cx="41085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Platforma nije samo za hranu već i za sve ostalo što vam je potrebno.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Popularnost i Praktičnost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i="1" lang="en" sz="1400"/>
              <a:t>Praćenje Narudžbe u realnom vremenu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i="1" lang="en" sz="1400"/>
              <a:t>Više Od Hrane</a:t>
            </a:r>
            <a:endParaRPr i="1" sz="1400"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54667" r="0" t="0"/>
          <a:stretch/>
        </p:blipFill>
        <p:spPr>
          <a:xfrm rot="-3345847">
            <a:off x="7688507" y="-441045"/>
            <a:ext cx="2725088" cy="33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flipH="1" rot="-906311">
            <a:off x="87321" y="3574348"/>
            <a:ext cx="2062685" cy="222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0898" r="0" t="0"/>
          <a:stretch/>
        </p:blipFill>
        <p:spPr>
          <a:xfrm>
            <a:off x="5294400" y="644400"/>
            <a:ext cx="2890802" cy="3854702"/>
          </a:xfrm>
          <a:prstGeom prst="rect">
            <a:avLst/>
          </a:prstGeom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188225" y="1477350"/>
            <a:ext cx="4767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NEDOSTACI APLIKACIJA ZA NARUČIVANJE HRANE</a:t>
            </a:r>
            <a:endParaRPr/>
          </a:p>
        </p:txBody>
      </p:sp>
      <p:sp>
        <p:nvSpPr>
          <p:cNvPr id="234" name="Google Shape;234;p30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769125" y="3000025"/>
            <a:ext cx="43656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Char char="❖"/>
            </a:pPr>
            <a:r>
              <a:rPr i="1"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Ograničena dostupnost proizvoda</a:t>
            </a:r>
            <a:endParaRPr i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❖"/>
            </a:pPr>
            <a:r>
              <a:rPr i="1"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Troškovi usluge i cijene</a:t>
            </a:r>
            <a:endParaRPr i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❖"/>
            </a:pPr>
            <a:r>
              <a:rPr i="1"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Korisnička Podrška</a:t>
            </a:r>
            <a:endParaRPr sz="15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9" l="0" r="0" t="59"/>
          <a:stretch/>
        </p:blipFill>
        <p:spPr>
          <a:xfrm>
            <a:off x="5294400" y="644400"/>
            <a:ext cx="2890801" cy="3854701"/>
          </a:xfrm>
          <a:prstGeom prst="rect">
            <a:avLst/>
          </a:prstGeom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188225" y="1477350"/>
            <a:ext cx="4767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ZA RAZVOJ APLIKACIJE</a:t>
            </a:r>
            <a:endParaRPr/>
          </a:p>
        </p:txBody>
      </p:sp>
      <p:sp>
        <p:nvSpPr>
          <p:cNvPr id="244" name="Google Shape;244;p31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944750" y="2622000"/>
            <a:ext cx="19782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React.js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Node.js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MongoDB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Postman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2500" y="644400"/>
            <a:ext cx="3854648" cy="3854700"/>
          </a:xfrm>
          <a:prstGeom prst="rect">
            <a:avLst/>
          </a:prstGeom>
        </p:spPr>
      </p:pic>
      <p:sp>
        <p:nvSpPr>
          <p:cNvPr id="253" name="Google Shape;253;p32"/>
          <p:cNvSpPr txBox="1"/>
          <p:nvPr>
            <p:ph type="title"/>
          </p:nvPr>
        </p:nvSpPr>
        <p:spPr>
          <a:xfrm>
            <a:off x="188225" y="1477350"/>
            <a:ext cx="4767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ANALIZA I DIZAJN APLIKACIJE</a:t>
            </a:r>
            <a:endParaRPr/>
          </a:p>
        </p:txBody>
      </p:sp>
      <p:sp>
        <p:nvSpPr>
          <p:cNvPr id="254" name="Google Shape;254;p32"/>
          <p:cNvSpPr txBox="1"/>
          <p:nvPr>
            <p:ph idx="2" type="title"/>
          </p:nvPr>
        </p:nvSpPr>
        <p:spPr>
          <a:xfrm>
            <a:off x="2026763" y="385475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 rot="3885559">
            <a:off x="-505522" y="3380996"/>
            <a:ext cx="2670223" cy="28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/>
          </a:blip>
          <a:srcRect b="0" l="0" r="56215" t="0"/>
          <a:stretch/>
        </p:blipFill>
        <p:spPr>
          <a:xfrm>
            <a:off x="8307238" y="4101625"/>
            <a:ext cx="460335" cy="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806750" y="3000025"/>
            <a:ext cx="43656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Analiza zahtjeva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Use Case diagram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bik SemiBold"/>
              <a:buChar char="❖"/>
            </a:pPr>
            <a:r>
              <a:rPr lang="en" sz="1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Class Diagram</a:t>
            </a:r>
            <a:endParaRPr sz="1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idx="1" type="subTitle"/>
          </p:nvPr>
        </p:nvSpPr>
        <p:spPr>
          <a:xfrm>
            <a:off x="713325" y="2456712"/>
            <a:ext cx="2415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263" name="Google Shape;263;p33"/>
          <p:cNvSpPr txBox="1"/>
          <p:nvPr>
            <p:ph idx="2" type="subTitle"/>
          </p:nvPr>
        </p:nvSpPr>
        <p:spPr>
          <a:xfrm>
            <a:off x="3364049" y="2456712"/>
            <a:ext cx="2415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KORISNIK</a:t>
            </a:r>
            <a:endParaRPr/>
          </a:p>
        </p:txBody>
      </p:sp>
      <p:sp>
        <p:nvSpPr>
          <p:cNvPr id="264" name="Google Shape;264;p33"/>
          <p:cNvSpPr txBox="1"/>
          <p:nvPr>
            <p:ph idx="3" type="subTitle"/>
          </p:nvPr>
        </p:nvSpPr>
        <p:spPr>
          <a:xfrm>
            <a:off x="6014773" y="2456712"/>
            <a:ext cx="2415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ADMINISTRATOR</a:t>
            </a:r>
            <a:endParaRPr/>
          </a:p>
        </p:txBody>
      </p:sp>
      <p:sp>
        <p:nvSpPr>
          <p:cNvPr id="265" name="Google Shape;265;p33"/>
          <p:cNvSpPr txBox="1"/>
          <p:nvPr>
            <p:ph idx="4" type="subTitle"/>
          </p:nvPr>
        </p:nvSpPr>
        <p:spPr>
          <a:xfrm>
            <a:off x="720000" y="2797675"/>
            <a:ext cx="2880300" cy="16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Upravljanje proizvodima (CRUD)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Upravljanje narudžbama</a:t>
            </a:r>
            <a:r>
              <a:rPr lang="en"/>
              <a:t> (CRUD)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Upravljanje korisnicima</a:t>
            </a:r>
            <a:r>
              <a:rPr lang="en"/>
              <a:t> (CRUD)</a:t>
            </a:r>
            <a:endParaRPr/>
          </a:p>
        </p:txBody>
      </p:sp>
      <p:sp>
        <p:nvSpPr>
          <p:cNvPr id="266" name="Google Shape;266;p33"/>
          <p:cNvSpPr txBox="1"/>
          <p:nvPr>
            <p:ph idx="5" type="subTitle"/>
          </p:nvPr>
        </p:nvSpPr>
        <p:spPr>
          <a:xfrm>
            <a:off x="3364050" y="2885350"/>
            <a:ext cx="3441300" cy="16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Pregled dostupnih proizvoda sa opcijom pretrage i filtriranja,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Narudžba,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Uređivanje profila,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Recenzija,</a:t>
            </a:r>
            <a:endParaRPr/>
          </a:p>
        </p:txBody>
      </p:sp>
      <p:sp>
        <p:nvSpPr>
          <p:cNvPr id="267" name="Google Shape;267;p33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ZAHTJEVA</a:t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 b="-2422" l="-2432" r="-2422" t="-2432"/>
          <a:stretch/>
        </p:blipFill>
        <p:spPr>
          <a:xfrm>
            <a:off x="4039848" y="1167296"/>
            <a:ext cx="1077654" cy="10777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0571" y="1167296"/>
            <a:ext cx="1077654" cy="10777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9124" y="1167296"/>
            <a:ext cx="1077652" cy="107770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3"/>
          <p:cNvSpPr txBox="1"/>
          <p:nvPr>
            <p:ph idx="4" type="subTitle"/>
          </p:nvPr>
        </p:nvSpPr>
        <p:spPr>
          <a:xfrm>
            <a:off x="6263700" y="2952325"/>
            <a:ext cx="2880300" cy="13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Upravljanje proizvodima (CRUD)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Upravljanje narudžbama (CRUD)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2007225" y="712925"/>
            <a:ext cx="5104200" cy="41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22" y="754776"/>
            <a:ext cx="5048247" cy="407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tonomous Vehicles Newsletter by Slidesgo">
  <a:themeElements>
    <a:clrScheme name="Simple Light">
      <a:dk1>
        <a:srgbClr val="232C38"/>
      </a:dk1>
      <a:lt1>
        <a:srgbClr val="FFFEFC"/>
      </a:lt1>
      <a:dk2>
        <a:srgbClr val="FE3200"/>
      </a:dk2>
      <a:lt2>
        <a:srgbClr val="FFA300"/>
      </a:lt2>
      <a:accent1>
        <a:srgbClr val="978CCD"/>
      </a:accent1>
      <a:accent2>
        <a:srgbClr val="F5778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